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71" r:id="rId2"/>
    <p:sldId id="259" r:id="rId3"/>
    <p:sldId id="260" r:id="rId4"/>
    <p:sldId id="261" r:id="rId5"/>
    <p:sldId id="262" r:id="rId6"/>
    <p:sldId id="263" r:id="rId7"/>
    <p:sldId id="264" r:id="rId8"/>
    <p:sldId id="265" r:id="rId9"/>
    <p:sldId id="266" r:id="rId10"/>
    <p:sldId id="267" r:id="rId11"/>
    <p:sldId id="268" r:id="rId12"/>
    <p:sldId id="269" r:id="rId13"/>
    <p:sldId id="270" r:id="rId14"/>
  </p:sldIdLst>
  <p:sldSz cx="6858000" cy="9144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51" d="100"/>
          <a:sy n="51" d="100"/>
        </p:scale>
        <p:origin x="-2292" y="-90"/>
      </p:cViewPr>
      <p:guideLst>
        <p:guide orient="horz" pos="2880"/>
        <p:guide pos="216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514350" y="2840568"/>
            <a:ext cx="5829300" cy="1960033"/>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028700" y="5181600"/>
            <a:ext cx="4800600" cy="23368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69DB909C-B3D9-4113-B528-856C2E77632C}" type="datetimeFigureOut">
              <a:rPr lang="ru-RU" smtClean="0"/>
              <a:t>27.11.2019</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D3DC5027-BFAA-4DD6-A246-B3E3196CA078}" type="slidenum">
              <a:rPr lang="ru-RU" smtClean="0"/>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69DB909C-B3D9-4113-B528-856C2E77632C}" type="datetimeFigureOut">
              <a:rPr lang="ru-RU" smtClean="0"/>
              <a:t>27.11.2019</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D3DC5027-BFAA-4DD6-A246-B3E3196CA078}" type="slidenum">
              <a:rPr lang="ru-RU" smtClean="0"/>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3729037" y="488951"/>
            <a:ext cx="1157288" cy="10401300"/>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257175" y="488951"/>
            <a:ext cx="3357563" cy="10401300"/>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69DB909C-B3D9-4113-B528-856C2E77632C}" type="datetimeFigureOut">
              <a:rPr lang="ru-RU" smtClean="0"/>
              <a:t>27.11.2019</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D3DC5027-BFAA-4DD6-A246-B3E3196CA078}" type="slidenum">
              <a:rPr lang="ru-RU" smtClean="0"/>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69DB909C-B3D9-4113-B528-856C2E77632C}" type="datetimeFigureOut">
              <a:rPr lang="ru-RU" smtClean="0"/>
              <a:t>27.11.2019</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D3DC5027-BFAA-4DD6-A246-B3E3196CA078}" type="slidenum">
              <a:rPr lang="ru-RU" smtClean="0"/>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41735" y="5875867"/>
            <a:ext cx="5829300" cy="1816100"/>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541735" y="3875618"/>
            <a:ext cx="5829300" cy="2000249"/>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69DB909C-B3D9-4113-B528-856C2E77632C}" type="datetimeFigureOut">
              <a:rPr lang="ru-RU" smtClean="0"/>
              <a:t>27.11.2019</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D3DC5027-BFAA-4DD6-A246-B3E3196CA078}" type="slidenum">
              <a:rPr lang="ru-RU" smtClean="0"/>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257175" y="2844800"/>
            <a:ext cx="2257425" cy="8045451"/>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2628900" y="2844800"/>
            <a:ext cx="2257425" cy="8045451"/>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69DB909C-B3D9-4113-B528-856C2E77632C}" type="datetimeFigureOut">
              <a:rPr lang="ru-RU" smtClean="0"/>
              <a:t>27.11.2019</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D3DC5027-BFAA-4DD6-A246-B3E3196CA078}" type="slidenum">
              <a:rPr lang="ru-RU" smtClean="0"/>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42900" y="366184"/>
            <a:ext cx="6172200" cy="1524000"/>
          </a:xfrm>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342900" y="2046817"/>
            <a:ext cx="3030141" cy="85301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342900" y="2899833"/>
            <a:ext cx="3030141" cy="5268384"/>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3483769" y="2046817"/>
            <a:ext cx="3031331" cy="85301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3483769" y="2899833"/>
            <a:ext cx="3031331" cy="5268384"/>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69DB909C-B3D9-4113-B528-856C2E77632C}" type="datetimeFigureOut">
              <a:rPr lang="ru-RU" smtClean="0"/>
              <a:t>27.11.2019</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D3DC5027-BFAA-4DD6-A246-B3E3196CA078}" type="slidenum">
              <a:rPr lang="ru-RU" smtClean="0"/>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69DB909C-B3D9-4113-B528-856C2E77632C}" type="datetimeFigureOut">
              <a:rPr lang="ru-RU" smtClean="0"/>
              <a:t>27.11.2019</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D3DC5027-BFAA-4DD6-A246-B3E3196CA078}" type="slidenum">
              <a:rPr lang="ru-RU" smtClean="0"/>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69DB909C-B3D9-4113-B528-856C2E77632C}" type="datetimeFigureOut">
              <a:rPr lang="ru-RU" smtClean="0"/>
              <a:t>27.11.2019</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D3DC5027-BFAA-4DD6-A246-B3E3196CA078}" type="slidenum">
              <a:rPr lang="ru-RU" smtClean="0"/>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42900" y="364067"/>
            <a:ext cx="2256235" cy="154940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2681287" y="364067"/>
            <a:ext cx="3833813" cy="7804151"/>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342900" y="1913467"/>
            <a:ext cx="2256235" cy="6254751"/>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69DB909C-B3D9-4113-B528-856C2E77632C}" type="datetimeFigureOut">
              <a:rPr lang="ru-RU" smtClean="0"/>
              <a:t>27.11.2019</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D3DC5027-BFAA-4DD6-A246-B3E3196CA078}" type="slidenum">
              <a:rPr lang="ru-RU" smtClean="0"/>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344216" y="6400800"/>
            <a:ext cx="4114800" cy="755651"/>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344216" y="817033"/>
            <a:ext cx="4114800" cy="54864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344216" y="7156451"/>
            <a:ext cx="4114800" cy="107314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69DB909C-B3D9-4113-B528-856C2E77632C}" type="datetimeFigureOut">
              <a:rPr lang="ru-RU" smtClean="0"/>
              <a:t>27.11.2019</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D3DC5027-BFAA-4DD6-A246-B3E3196CA078}" type="slidenum">
              <a:rPr lang="ru-RU" smtClean="0"/>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42900" y="366184"/>
            <a:ext cx="6172200" cy="1524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342900" y="2133601"/>
            <a:ext cx="6172200" cy="6034617"/>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342900" y="8475134"/>
            <a:ext cx="1600200" cy="486833"/>
          </a:xfrm>
          <a:prstGeom prst="rect">
            <a:avLst/>
          </a:prstGeom>
        </p:spPr>
        <p:txBody>
          <a:bodyPr vert="horz" lIns="91440" tIns="45720" rIns="91440" bIns="45720" rtlCol="0" anchor="ctr"/>
          <a:lstStyle>
            <a:lvl1pPr algn="l">
              <a:defRPr sz="1200">
                <a:solidFill>
                  <a:schemeClr val="tx1">
                    <a:tint val="75000"/>
                  </a:schemeClr>
                </a:solidFill>
              </a:defRPr>
            </a:lvl1pPr>
          </a:lstStyle>
          <a:p>
            <a:fld id="{69DB909C-B3D9-4113-B528-856C2E77632C}" type="datetimeFigureOut">
              <a:rPr lang="ru-RU" smtClean="0"/>
              <a:t>27.11.2019</a:t>
            </a:fld>
            <a:endParaRPr lang="ru-RU"/>
          </a:p>
        </p:txBody>
      </p:sp>
      <p:sp>
        <p:nvSpPr>
          <p:cNvPr id="5" name="Нижний колонтитул 4"/>
          <p:cNvSpPr>
            <a:spLocks noGrp="1"/>
          </p:cNvSpPr>
          <p:nvPr>
            <p:ph type="ftr" sz="quarter" idx="3"/>
          </p:nvPr>
        </p:nvSpPr>
        <p:spPr>
          <a:xfrm>
            <a:off x="2343150" y="8475134"/>
            <a:ext cx="2171700" cy="486833"/>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4914900" y="8475134"/>
            <a:ext cx="1600200" cy="486833"/>
          </a:xfrm>
          <a:prstGeom prst="rect">
            <a:avLst/>
          </a:prstGeom>
        </p:spPr>
        <p:txBody>
          <a:bodyPr vert="horz" lIns="91440" tIns="45720" rIns="91440" bIns="45720" rtlCol="0" anchor="ctr"/>
          <a:lstStyle>
            <a:lvl1pPr algn="r">
              <a:defRPr sz="1200">
                <a:solidFill>
                  <a:schemeClr val="tx1">
                    <a:tint val="75000"/>
                  </a:schemeClr>
                </a:solidFill>
              </a:defRPr>
            </a:lvl1pPr>
          </a:lstStyle>
          <a:p>
            <a:fld id="{D3DC5027-BFAA-4DD6-A246-B3E3196CA078}" type="slidenum">
              <a:rPr lang="ru-RU" smtClean="0"/>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a:p>
        </p:txBody>
      </p:sp>
      <p:sp>
        <p:nvSpPr>
          <p:cNvPr id="3" name="Подзаголовок 2"/>
          <p:cNvSpPr>
            <a:spLocks noGrp="1"/>
          </p:cNvSpPr>
          <p:nvPr>
            <p:ph type="subTitle" idx="1"/>
          </p:nvPr>
        </p:nvSpPr>
        <p:spPr/>
        <p:txBody>
          <a:bodyPr/>
          <a:lstStyle/>
          <a:p>
            <a:endParaRPr lang="ru-RU"/>
          </a:p>
        </p:txBody>
      </p:sp>
      <p:pic>
        <p:nvPicPr>
          <p:cNvPr id="28674" name="Picture 2" descr="https://fsd.multiurok.ru/html/2017/01/09/s_587351f1ecb5c/523261_1.jpeg"/>
          <p:cNvPicPr>
            <a:picLocks noChangeAspect="1" noChangeArrowheads="1"/>
          </p:cNvPicPr>
          <p:nvPr/>
        </p:nvPicPr>
        <p:blipFill>
          <a:blip r:embed="rId2" cstate="print"/>
          <a:srcRect/>
          <a:stretch>
            <a:fillRect/>
          </a:stretch>
        </p:blipFill>
        <p:spPr bwMode="auto">
          <a:xfrm>
            <a:off x="0" y="0"/>
            <a:ext cx="6858000" cy="9144000"/>
          </a:xfrm>
          <a:prstGeom prst="rect">
            <a:avLst/>
          </a:prstGeom>
          <a:noFill/>
        </p:spPr>
      </p:pic>
      <p:sp>
        <p:nvSpPr>
          <p:cNvPr id="28675" name="Rectangle 3"/>
          <p:cNvSpPr>
            <a:spLocks noChangeArrowheads="1"/>
          </p:cNvSpPr>
          <p:nvPr/>
        </p:nvSpPr>
        <p:spPr bwMode="auto">
          <a:xfrm>
            <a:off x="714356" y="3357554"/>
            <a:ext cx="5525054" cy="166199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kk-KZ" sz="2800" b="1" i="0" u="none" strike="noStrike" cap="all" normalizeH="0" baseline="0" dirty="0" smtClean="0">
                <a:ln w="9000" cmpd="sng">
                  <a:noFill/>
                  <a:prstDash val="solid"/>
                </a:ln>
                <a:solidFill>
                  <a:srgbClr val="FF0000"/>
                </a:solidFill>
                <a:effectLst>
                  <a:reflection blurRad="12700" stA="28000" endPos="45000" dist="1000" dir="5400000" sy="-100000" algn="bl" rotWithShape="0"/>
                </a:effectLst>
                <a:latin typeface="Calibri"/>
                <a:ea typeface="Calibri" pitchFamily="34" charset="0"/>
                <a:cs typeface="Times New Roman" pitchFamily="18" charset="0"/>
              </a:rPr>
              <a:t>«</a:t>
            </a:r>
            <a:r>
              <a:rPr kumimoji="0" lang="kk-KZ" sz="2800" b="1" i="0" u="none" strike="noStrike" cap="all" normalizeH="0" baseline="0" dirty="0" smtClean="0">
                <a:ln w="9000" cmpd="sng">
                  <a:noFill/>
                  <a:prstDash val="solid"/>
                </a:ln>
                <a:solidFill>
                  <a:srgbClr val="FF0000"/>
                </a:solidFill>
                <a:effectLst>
                  <a:reflection blurRad="12700" stA="28000" endPos="45000" dist="1000" dir="5400000" sy="-100000" algn="bl" rotWithShape="0"/>
                </a:effectLst>
                <a:latin typeface="Times New Roman" pitchFamily="18" charset="0"/>
                <a:ea typeface="Calibri" pitchFamily="34" charset="0"/>
                <a:cs typeface="Times New Roman" pitchFamily="18" charset="0"/>
              </a:rPr>
              <a:t>Дені саудың -жаны сау</a:t>
            </a:r>
            <a:r>
              <a:rPr kumimoji="0" lang="kk-KZ" sz="2800" b="1" i="0" u="none" strike="noStrike" cap="all" normalizeH="0" baseline="0" dirty="0" smtClean="0">
                <a:ln w="9000" cmpd="sng">
                  <a:noFill/>
                  <a:prstDash val="solid"/>
                </a:ln>
                <a:solidFill>
                  <a:srgbClr val="FF0000"/>
                </a:solidFill>
                <a:effectLst>
                  <a:reflection blurRad="12700" stA="28000" endPos="45000" dist="1000" dir="5400000" sy="-100000" algn="bl" rotWithShape="0"/>
                </a:effectLst>
                <a:latin typeface="Calibri"/>
                <a:ea typeface="Calibri" pitchFamily="34" charset="0"/>
                <a:cs typeface="Times New Roman" pitchFamily="18" charset="0"/>
              </a:rPr>
              <a:t>»</a:t>
            </a:r>
            <a:endParaRPr kumimoji="0" lang="ru-RU" sz="2800" b="1" i="0" u="none" strike="noStrike" cap="all" normalizeH="0" baseline="0" dirty="0" smtClean="0">
              <a:ln w="9000" cmpd="sng">
                <a:noFill/>
                <a:prstDash val="solid"/>
              </a:ln>
              <a:solidFill>
                <a:srgbClr val="FF0000"/>
              </a:solidFill>
              <a:effectLst>
                <a:reflection blurRad="12700" stA="28000" endPos="45000" dist="1000" dir="5400000" sy="-100000" algn="bl" rotWithShape="0"/>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kk-KZ" sz="2800" b="1" i="0" u="none" strike="noStrike" cap="all" normalizeH="0" baseline="0" dirty="0" smtClean="0">
                <a:ln w="9000" cmpd="sng">
                  <a:noFill/>
                  <a:prstDash val="solid"/>
                </a:ln>
                <a:solidFill>
                  <a:srgbClr val="FF0000"/>
                </a:solidFill>
                <a:effectLst>
                  <a:reflection blurRad="12700" stA="28000" endPos="45000" dist="1000" dir="5400000" sy="-100000" algn="bl" rotWithShape="0"/>
                </a:effectLst>
                <a:latin typeface="Times New Roman" pitchFamily="18" charset="0"/>
                <a:ea typeface="Calibri" pitchFamily="34" charset="0"/>
                <a:cs typeface="Times New Roman" pitchFamily="18" charset="0"/>
              </a:rPr>
              <a:t>Дидактикалық</a:t>
            </a:r>
            <a:endParaRPr kumimoji="0" lang="ru-RU" sz="2800" b="1" i="0" u="none" strike="noStrike" cap="all" normalizeH="0" baseline="0" dirty="0" smtClean="0">
              <a:ln w="9000" cmpd="sng">
                <a:noFill/>
                <a:prstDash val="solid"/>
              </a:ln>
              <a:solidFill>
                <a:srgbClr val="FF0000"/>
              </a:solidFill>
              <a:effectLst>
                <a:reflection blurRad="12700" stA="28000" endPos="45000" dist="1000" dir="5400000" sy="-100000" algn="bl" rotWithShape="0"/>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kk-KZ" sz="2800" b="1" i="0" u="none" strike="noStrike" cap="all" normalizeH="0" baseline="0" dirty="0" smtClean="0">
                <a:ln w="9000" cmpd="sng">
                  <a:noFill/>
                  <a:prstDash val="solid"/>
                </a:ln>
                <a:solidFill>
                  <a:srgbClr val="FF0000"/>
                </a:solidFill>
                <a:effectLst>
                  <a:reflection blurRad="12700" stA="28000" endPos="45000" dist="1000" dir="5400000" sy="-100000" algn="bl" rotWithShape="0"/>
                </a:effectLst>
                <a:latin typeface="Times New Roman" pitchFamily="18" charset="0"/>
                <a:ea typeface="Calibri" pitchFamily="34" charset="0"/>
                <a:cs typeface="Times New Roman" pitchFamily="18" charset="0"/>
              </a:rPr>
              <a:t>ойындар</a:t>
            </a:r>
            <a:endParaRPr kumimoji="0" lang="ru-RU" sz="2800" b="1" i="0" u="none" strike="noStrike" cap="all" normalizeH="0" baseline="0" dirty="0" smtClean="0">
              <a:ln w="9000" cmpd="sng">
                <a:noFill/>
                <a:prstDash val="solid"/>
              </a:ln>
              <a:solidFill>
                <a:srgbClr val="FF0000"/>
              </a:solidFill>
              <a:effectLst>
                <a:reflection blurRad="12700" stA="28000" endPos="45000" dist="1000" dir="5400000" sy="-100000" algn="bl" rotWithShape="0"/>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 descr="https://i.pinimg.com/736x/44/6d/4d/446d4dc79cc9932fa22aa54f45d27f1a.jpg"/>
          <p:cNvPicPr>
            <a:picLocks noChangeAspect="1" noChangeArrowheads="1"/>
          </p:cNvPicPr>
          <p:nvPr/>
        </p:nvPicPr>
        <p:blipFill>
          <a:blip r:embed="rId2" cstate="print"/>
          <a:srcRect/>
          <a:stretch>
            <a:fillRect/>
          </a:stretch>
        </p:blipFill>
        <p:spPr bwMode="auto">
          <a:xfrm>
            <a:off x="500042" y="3214678"/>
            <a:ext cx="5981700" cy="5691188"/>
          </a:xfrm>
          <a:prstGeom prst="rect">
            <a:avLst/>
          </a:prstGeom>
          <a:noFill/>
        </p:spPr>
      </p:pic>
      <p:sp>
        <p:nvSpPr>
          <p:cNvPr id="24579" name="Rectangle 3"/>
          <p:cNvSpPr>
            <a:spLocks noChangeArrowheads="1"/>
          </p:cNvSpPr>
          <p:nvPr/>
        </p:nvSpPr>
        <p:spPr bwMode="auto">
          <a:xfrm>
            <a:off x="214290" y="79030"/>
            <a:ext cx="6357958" cy="286232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kk-KZ" b="1" i="0" u="none" strike="noStrike" cap="none" normalizeH="0" baseline="0" dirty="0" smtClean="0">
                <a:ln>
                  <a:noFill/>
                </a:ln>
                <a:solidFill>
                  <a:srgbClr val="FF0000"/>
                </a:solidFill>
                <a:effectLst/>
                <a:latin typeface="Calibri"/>
                <a:ea typeface="Calibri" pitchFamily="34" charset="0"/>
                <a:cs typeface="Times New Roman" pitchFamily="18" charset="0"/>
              </a:rPr>
              <a:t>«</a:t>
            </a:r>
            <a:r>
              <a:rPr kumimoji="0" lang="kk-KZ" b="1" i="0" u="none" strike="noStrike" cap="none" normalizeH="0" baseline="0" dirty="0" smtClean="0">
                <a:ln>
                  <a:noFill/>
                </a:ln>
                <a:solidFill>
                  <a:srgbClr val="FF0000"/>
                </a:solidFill>
                <a:effectLst/>
                <a:latin typeface="Times New Roman" pitchFamily="18" charset="0"/>
                <a:ea typeface="Calibri" pitchFamily="34" charset="0"/>
                <a:cs typeface="Times New Roman" pitchFamily="18" charset="0"/>
              </a:rPr>
              <a:t>Төртінші қосымша</a:t>
            </a:r>
            <a:r>
              <a:rPr kumimoji="0" lang="kk-KZ" b="1" i="0" u="none" strike="noStrike" cap="none" normalizeH="0" baseline="0" dirty="0" smtClean="0">
                <a:ln>
                  <a:noFill/>
                </a:ln>
                <a:solidFill>
                  <a:srgbClr val="FF0000"/>
                </a:solidFill>
                <a:effectLst/>
                <a:latin typeface="Calibri"/>
                <a:ea typeface="Calibri" pitchFamily="34" charset="0"/>
                <a:cs typeface="Times New Roman" pitchFamily="18" charset="0"/>
              </a:rPr>
              <a:t>»</a:t>
            </a:r>
          </a:p>
          <a:p>
            <a:pPr marL="0" marR="0" lvl="0" indent="0" algn="ctr" defTabSz="914400" rtl="0" eaLnBrk="1" fontAlgn="base" latinLnBrk="0" hangingPunct="1">
              <a:lnSpc>
                <a:spcPct val="100000"/>
              </a:lnSpc>
              <a:spcBef>
                <a:spcPct val="0"/>
              </a:spcBef>
              <a:spcAft>
                <a:spcPct val="0"/>
              </a:spcAft>
              <a:buClrTx/>
              <a:buSzTx/>
              <a:buFontTx/>
              <a:buNone/>
              <a:tabLst/>
            </a:pPr>
            <a:endParaRPr kumimoji="0" lang="ru-RU" b="1" i="0" u="none" strike="noStrike" cap="none" normalizeH="0" baseline="0" dirty="0" smtClean="0">
              <a:ln>
                <a:noFill/>
              </a:ln>
              <a:solidFill>
                <a:srgbClr val="FF0000"/>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kk-KZ"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Мақсаттары мен міндеттері</a:t>
            </a:r>
            <a:r>
              <a:rPr kumimoji="0" lang="kk-KZ"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дене шынықтыру мен спортқа қызығушылықты қалыптастыру; балалардың спорт, дене тәрбиесі, гигиена және денсаулық туралы білімдерін бекіту; логикалық, ойлау, есте сақтау қабілеттерін дамыту.</a:t>
            </a:r>
            <a:endParaRPr kumimoji="0" lang="ru-RU"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b="1"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Ережелер</a:t>
            </a:r>
            <a:r>
              <a:rPr kumimoji="0" lang="ru-RU"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ru-RU"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ойыншы</a:t>
            </a:r>
            <a:r>
              <a:rPr kumimoji="0" lang="ru-RU"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ru-RU"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төрт картадан</a:t>
            </a:r>
            <a:r>
              <a:rPr kumimoji="0" lang="ru-RU"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ru-RU"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тұратын бір</a:t>
            </a:r>
            <a:r>
              <a:rPr kumimoji="0" lang="ru-RU"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ru-RU"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карточканы</a:t>
            </a:r>
            <a:r>
              <a:rPr kumimoji="0" lang="ru-RU"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ru-RU"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алады</a:t>
            </a:r>
            <a:r>
              <a:rPr kumimoji="0" lang="ru-RU"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ru-RU"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Ойыншы</a:t>
            </a:r>
            <a:r>
              <a:rPr kumimoji="0" lang="ru-RU"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ru-RU"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картада</a:t>
            </a:r>
            <a:r>
              <a:rPr kumimoji="0" lang="ru-RU"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ru-RU"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көрсетілген нәрсені атайды</a:t>
            </a:r>
            <a:r>
              <a:rPr kumimoji="0" lang="ru-RU"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ru-RU"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содан</a:t>
            </a:r>
            <a:r>
              <a:rPr kumimoji="0" lang="ru-RU"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ru-RU"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кейін</a:t>
            </a:r>
            <a:r>
              <a:rPr kumimoji="0" lang="ru-RU"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ru-RU"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артық суретті</a:t>
            </a:r>
            <a:r>
              <a:rPr kumimoji="0" lang="ru-RU"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ru-RU"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түсіндіріп, қосымша суретті</a:t>
            </a:r>
            <a:r>
              <a:rPr kumimoji="0" lang="ru-RU"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ru-RU"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жабады</a:t>
            </a:r>
            <a:r>
              <a:rPr kumimoji="0" lang="ru-RU"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a:t>
            </a:r>
            <a:endParaRPr kumimoji="0" lang="ru-RU"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kk-KZ" sz="1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Rectangle 1"/>
          <p:cNvSpPr>
            <a:spLocks noChangeArrowheads="1"/>
          </p:cNvSpPr>
          <p:nvPr/>
        </p:nvSpPr>
        <p:spPr bwMode="auto">
          <a:xfrm>
            <a:off x="357166" y="0"/>
            <a:ext cx="6286520" cy="369331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kk-KZ" b="0" i="0" u="none" strike="noStrike" cap="none" normalizeH="0" baseline="0" dirty="0" smtClean="0">
                <a:ln>
                  <a:noFill/>
                </a:ln>
                <a:solidFill>
                  <a:srgbClr val="FF0000"/>
                </a:solidFill>
                <a:effectLst/>
                <a:latin typeface="Calibri"/>
                <a:ea typeface="Calibri" pitchFamily="34" charset="0"/>
                <a:cs typeface="Times New Roman" pitchFamily="18" charset="0"/>
              </a:rPr>
              <a:t>«</a:t>
            </a:r>
            <a:r>
              <a:rPr kumimoji="0" lang="kk-KZ" b="0" i="0" u="none" strike="noStrike" cap="none" normalizeH="0" baseline="0" dirty="0" smtClean="0">
                <a:ln>
                  <a:noFill/>
                </a:ln>
                <a:solidFill>
                  <a:srgbClr val="FF0000"/>
                </a:solidFill>
                <a:effectLst/>
                <a:latin typeface="Times New Roman" pitchFamily="18" charset="0"/>
                <a:ea typeface="Calibri" pitchFamily="34" charset="0"/>
                <a:cs typeface="Times New Roman" pitchFamily="18" charset="0"/>
              </a:rPr>
              <a:t>Зарядтау</a:t>
            </a:r>
            <a:r>
              <a:rPr kumimoji="0" lang="kk-KZ" b="0" i="0" u="none" strike="noStrike" cap="none" normalizeH="0" baseline="0" dirty="0" smtClean="0">
                <a:ln>
                  <a:noFill/>
                </a:ln>
                <a:solidFill>
                  <a:srgbClr val="FF0000"/>
                </a:solidFill>
                <a:effectLst/>
                <a:latin typeface="Calibri"/>
                <a:ea typeface="Calibri" pitchFamily="34" charset="0"/>
                <a:cs typeface="Times New Roman" pitchFamily="18" charset="0"/>
              </a:rPr>
              <a:t>»</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ru-RU"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kk-KZ"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Мақсаттары мен міндеттері</a:t>
            </a:r>
            <a:r>
              <a:rPr kumimoji="0" lang="kk-KZ"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балалардың дене тәрбиесі мен спортқа деген қызығушылығын қалыптастыру; балаларды таңертеңгілік жаттығулар жасауға үйрету; есте сақтау, ойлау, логикалық ойлау қабілеттерін дамыту.</a:t>
            </a:r>
            <a:endParaRPr kumimoji="0" lang="ru-RU"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kk-KZ"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Ережелер</a:t>
            </a:r>
            <a:r>
              <a:rPr kumimoji="0" lang="kk-KZ"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ойнатқыш бастапқы позиция үшін суреті бар картаны таңдайды. Содан кейін ол жаттығудың өзі үшін қозғалыстарды таңдайды (1-2 немесе 1-4 есебінен), осылайша дене мен аяқтың аралық позициясы біріктіріледі. Жаттығуды жасағаннан кейін, бала оны орындауы керек. Бірнеше адам ойнай алады. Олар жаттығуды кезекпен жасайды, ал қалғандары тапсырманы орындауы керек.</a:t>
            </a:r>
            <a:endParaRPr kumimoji="0" lang="kk-KZ" b="0" i="0" u="none" strike="noStrike" cap="none" normalizeH="0" baseline="0" dirty="0" smtClean="0">
              <a:ln>
                <a:noFill/>
              </a:ln>
              <a:solidFill>
                <a:schemeClr val="tx1"/>
              </a:solidFill>
              <a:effectLst/>
              <a:latin typeface="Arial" pitchFamily="34" charset="0"/>
              <a:cs typeface="Arial" pitchFamily="34" charset="0"/>
            </a:endParaRPr>
          </a:p>
        </p:txBody>
      </p:sp>
      <p:pic>
        <p:nvPicPr>
          <p:cNvPr id="25603" name="Picture 3" descr="https://avatars.mds.yandex.net/get-zen_doc/100325/pub_5d7d3529ec575b00b30e2155_5d7d3797b5e99200aead19dd/scale_1200"/>
          <p:cNvPicPr>
            <a:picLocks noChangeAspect="1" noChangeArrowheads="1"/>
          </p:cNvPicPr>
          <p:nvPr/>
        </p:nvPicPr>
        <p:blipFill>
          <a:blip r:embed="rId2" cstate="print"/>
          <a:srcRect/>
          <a:stretch>
            <a:fillRect/>
          </a:stretch>
        </p:blipFill>
        <p:spPr bwMode="auto">
          <a:xfrm>
            <a:off x="1227" y="4286248"/>
            <a:ext cx="6856773" cy="3429024"/>
          </a:xfrm>
          <a:prstGeom prst="rect">
            <a:avLst/>
          </a:prstGeom>
          <a:ln>
            <a:noFill/>
          </a:ln>
          <a:effectLst>
            <a:softEdge rad="112500"/>
          </a:effectLst>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Rectangle 1"/>
          <p:cNvSpPr>
            <a:spLocks noChangeArrowheads="1"/>
          </p:cNvSpPr>
          <p:nvPr/>
        </p:nvSpPr>
        <p:spPr bwMode="auto">
          <a:xfrm>
            <a:off x="214290" y="285720"/>
            <a:ext cx="6286520" cy="341632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kk-KZ" b="1" i="0" u="none" strike="noStrike" cap="none" normalizeH="0" baseline="0" dirty="0" smtClean="0">
                <a:ln>
                  <a:noFill/>
                </a:ln>
                <a:solidFill>
                  <a:srgbClr val="FF0000"/>
                </a:solidFill>
                <a:effectLst/>
                <a:latin typeface="Calibri"/>
                <a:ea typeface="Calibri" pitchFamily="34" charset="0"/>
                <a:cs typeface="Times New Roman" pitchFamily="18" charset="0"/>
              </a:rPr>
              <a:t>«</a:t>
            </a:r>
            <a:r>
              <a:rPr kumimoji="0" lang="kk-KZ" b="1" i="0" u="none" strike="noStrike" cap="none" normalizeH="0" baseline="0" dirty="0" smtClean="0">
                <a:ln>
                  <a:noFill/>
                </a:ln>
                <a:solidFill>
                  <a:srgbClr val="FF0000"/>
                </a:solidFill>
                <a:effectLst/>
                <a:latin typeface="Times New Roman" pitchFamily="18" charset="0"/>
                <a:ea typeface="Calibri" pitchFamily="34" charset="0"/>
                <a:cs typeface="Times New Roman" pitchFamily="18" charset="0"/>
              </a:rPr>
              <a:t>Бұл не?</a:t>
            </a:r>
            <a:r>
              <a:rPr kumimoji="0" lang="kk-KZ" b="1" i="0" u="none" strike="noStrike" cap="none" normalizeH="0" baseline="0" dirty="0" smtClean="0">
                <a:ln>
                  <a:noFill/>
                </a:ln>
                <a:solidFill>
                  <a:srgbClr val="FF0000"/>
                </a:solidFill>
                <a:effectLst/>
                <a:latin typeface="Calibri"/>
                <a:ea typeface="Calibri" pitchFamily="34" charset="0"/>
                <a:cs typeface="Times New Roman" pitchFamily="18" charset="0"/>
              </a:rPr>
              <a:t>»</a:t>
            </a:r>
            <a:endParaRPr kumimoji="0" lang="ru-RU" b="1" i="0" u="none" strike="noStrike" cap="none" normalizeH="0" baseline="0" dirty="0" smtClean="0">
              <a:ln>
                <a:noFill/>
              </a:ln>
              <a:solidFill>
                <a:srgbClr val="FF0000"/>
              </a:solidFill>
              <a:effectLst/>
              <a:latin typeface="Arial" pitchFamily="34" charset="0"/>
              <a:cs typeface="Arial" pitchFamily="34" charset="0"/>
            </a:endParaRPr>
          </a:p>
          <a:p>
            <a:pPr marL="0" marR="0" lvl="0" indent="0" defTabSz="914400" rtl="0" eaLnBrk="0" fontAlgn="base" latinLnBrk="0" hangingPunct="0">
              <a:lnSpc>
                <a:spcPct val="100000"/>
              </a:lnSpc>
              <a:spcBef>
                <a:spcPct val="0"/>
              </a:spcBef>
              <a:spcAft>
                <a:spcPct val="0"/>
              </a:spcAft>
              <a:buClrTx/>
              <a:buSzTx/>
              <a:buFontTx/>
              <a:buNone/>
              <a:tabLst/>
            </a:pPr>
            <a:r>
              <a:rPr kumimoji="0" lang="kk-KZ"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Мақсаттары мен міндеттері</a:t>
            </a:r>
            <a:r>
              <a:rPr kumimoji="0" lang="kk-KZ"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балалардың дене тәрбиесі мен спортқа деген қызығушылығын қалыптастыру; балаларға спортты тануға және атауға үйрету; осы спорт түріне қажетті құрал-жабдықтарды, жабдықтарды, берілістерді анықтауға және атауға үйрену; ойлау, есте сақтау, логикалық ойлау қабілеттерін дамыту.</a:t>
            </a:r>
            <a:endParaRPr kumimoji="0" lang="ru-RU" b="0" i="0" u="none" strike="noStrike" cap="none" normalizeH="0" baseline="0" dirty="0" smtClean="0">
              <a:ln>
                <a:noFill/>
              </a:ln>
              <a:solidFill>
                <a:schemeClr val="tx1"/>
              </a:solidFill>
              <a:effectLst/>
              <a:latin typeface="Arial" pitchFamily="34" charset="0"/>
              <a:cs typeface="Arial" pitchFamily="34" charset="0"/>
            </a:endParaRPr>
          </a:p>
          <a:p>
            <a:pPr marL="0" marR="0" lvl="0" indent="0" defTabSz="914400" rtl="0" eaLnBrk="0" fontAlgn="base" latinLnBrk="0" hangingPunct="0">
              <a:lnSpc>
                <a:spcPct val="100000"/>
              </a:lnSpc>
              <a:spcBef>
                <a:spcPct val="0"/>
              </a:spcBef>
              <a:spcAft>
                <a:spcPct val="0"/>
              </a:spcAft>
              <a:buClrTx/>
              <a:buSzTx/>
              <a:buFontTx/>
              <a:buNone/>
              <a:tabLst/>
            </a:pPr>
            <a:r>
              <a:rPr kumimoji="0" lang="kk-KZ"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Ережелер: </a:t>
            </a:r>
            <a:r>
              <a:rPr kumimoji="0" lang="kk-KZ"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ойыншы спорт түрі бар картаны таңдайды. Содан кейін ол осы спорт түрінің нышандарын, құрал-саймандар мен жабдықтарды жинайды.</a:t>
            </a:r>
            <a:endParaRPr kumimoji="0" lang="ru-RU" b="0" i="0" u="none" strike="noStrike" cap="none" normalizeH="0" baseline="0" dirty="0" smtClean="0">
              <a:ln>
                <a:noFill/>
              </a:ln>
              <a:solidFill>
                <a:schemeClr val="tx1"/>
              </a:solidFill>
              <a:effectLst/>
              <a:latin typeface="Arial" pitchFamily="34" charset="0"/>
              <a:cs typeface="Arial" pitchFamily="34" charset="0"/>
            </a:endParaRPr>
          </a:p>
          <a:p>
            <a:pPr marL="0" marR="0" lvl="0" indent="0" defTabSz="914400" rtl="0" eaLnBrk="0" fontAlgn="base" latinLnBrk="0" hangingPunct="0">
              <a:lnSpc>
                <a:spcPct val="100000"/>
              </a:lnSpc>
              <a:spcBef>
                <a:spcPct val="0"/>
              </a:spcBef>
              <a:spcAft>
                <a:spcPct val="0"/>
              </a:spcAft>
              <a:buClrTx/>
              <a:buSzTx/>
              <a:buFontTx/>
              <a:buNone/>
              <a:tabLst/>
            </a:pPr>
            <a:r>
              <a:rPr kumimoji="0" lang="kk-KZ"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Бір уақытта бірнеше адам ойнай алады: кім тез қатар жинаса сол жеңімпаз.</a:t>
            </a:r>
            <a:endParaRPr kumimoji="0" lang="kk-KZ" b="0" i="0" u="none" strike="noStrike" cap="none" normalizeH="0" baseline="0" dirty="0" smtClean="0">
              <a:ln>
                <a:noFill/>
              </a:ln>
              <a:solidFill>
                <a:schemeClr val="tx1"/>
              </a:solidFill>
              <a:effectLst/>
              <a:latin typeface="Arial" pitchFamily="34" charset="0"/>
              <a:cs typeface="Arial" pitchFamily="34" charset="0"/>
            </a:endParaRPr>
          </a:p>
        </p:txBody>
      </p:sp>
      <p:pic>
        <p:nvPicPr>
          <p:cNvPr id="26627" name="Picture 3" descr="https://www.uchmag.ru/upload/catalog/posob/_/k/_k_p_l-46_/images/01.jpg"/>
          <p:cNvPicPr>
            <a:picLocks noChangeAspect="1" noChangeArrowheads="1"/>
          </p:cNvPicPr>
          <p:nvPr/>
        </p:nvPicPr>
        <p:blipFill>
          <a:blip r:embed="rId2" cstate="print"/>
          <a:srcRect/>
          <a:stretch>
            <a:fillRect/>
          </a:stretch>
        </p:blipFill>
        <p:spPr bwMode="auto">
          <a:xfrm>
            <a:off x="428604" y="3857620"/>
            <a:ext cx="5937658" cy="4214841"/>
          </a:xfrm>
          <a:prstGeom prst="rect">
            <a:avLst/>
          </a:prstGeom>
          <a:ln>
            <a:noFill/>
          </a:ln>
          <a:effectLst>
            <a:softEdge rad="112500"/>
          </a:effectLst>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Rectangle 1"/>
          <p:cNvSpPr>
            <a:spLocks noChangeArrowheads="1"/>
          </p:cNvSpPr>
          <p:nvPr/>
        </p:nvSpPr>
        <p:spPr bwMode="auto">
          <a:xfrm>
            <a:off x="0" y="492442"/>
            <a:ext cx="6858000" cy="341632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kk-KZ" b="1" i="0" u="none" strike="noStrike" cap="none" normalizeH="0" baseline="0" dirty="0" smtClean="0">
                <a:ln>
                  <a:noFill/>
                </a:ln>
                <a:solidFill>
                  <a:srgbClr val="FF0000"/>
                </a:solidFill>
                <a:effectLst/>
                <a:latin typeface="Calibri"/>
                <a:ea typeface="Calibri" pitchFamily="34" charset="0"/>
                <a:cs typeface="Times New Roman" pitchFamily="18" charset="0"/>
              </a:rPr>
              <a:t>«</a:t>
            </a:r>
            <a:r>
              <a:rPr kumimoji="0" lang="kk-KZ" b="1" i="0" u="none" strike="noStrike" cap="none" normalizeH="0" baseline="0" dirty="0" smtClean="0">
                <a:ln>
                  <a:noFill/>
                </a:ln>
                <a:solidFill>
                  <a:srgbClr val="FF0000"/>
                </a:solidFill>
                <a:effectLst/>
                <a:latin typeface="Times New Roman" pitchFamily="18" charset="0"/>
                <a:ea typeface="Calibri" pitchFamily="34" charset="0"/>
                <a:cs typeface="Times New Roman" pitchFamily="18" charset="0"/>
              </a:rPr>
              <a:t>Мен және менің көлеңкем</a:t>
            </a:r>
            <a:r>
              <a:rPr kumimoji="0" lang="kk-KZ" b="1" i="0" u="none" strike="noStrike" cap="none" normalizeH="0" baseline="0" dirty="0" smtClean="0">
                <a:ln>
                  <a:noFill/>
                </a:ln>
                <a:solidFill>
                  <a:srgbClr val="FF0000"/>
                </a:solidFill>
                <a:effectLst/>
                <a:latin typeface="Calibri"/>
                <a:ea typeface="Calibri" pitchFamily="34" charset="0"/>
                <a:cs typeface="Times New Roman" pitchFamily="18" charset="0"/>
              </a:rPr>
              <a:t>»</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ru-RU"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kk-KZ"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Мақсаттары мен міндеттері: </a:t>
            </a:r>
            <a:r>
              <a:rPr kumimoji="0" lang="kk-KZ"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балалардың дене тәрбиесі мен спортқа деген қызығушылығын қалыптастыру; балаларды негіздерді білуге ​​үйрету; зейінін, есте сақтау қабілеттерін дамыту.</a:t>
            </a:r>
            <a:endParaRPr kumimoji="0" lang="ru-RU"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kk-KZ"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Ережелер: </a:t>
            </a:r>
            <a:r>
              <a:rPr kumimoji="0" lang="kk-KZ"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Мен 2-6 адаммен ойналады.</a:t>
            </a:r>
            <a:endParaRPr kumimoji="0" lang="ru-RU"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kk-KZ"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Әр ойыншы 2-3 ойын картасын алады, олар бастапқы позициялар мен қимылдардың суреттерін бейнелейді. Жүргізуші дорбадан түсті суреті бар чипті алып, ойыншыларға көрсетеді. Ойын картасында осы суреттің силуэті бар кез-келген адам чип алып, оны силуэтпен жабады. Кескіндермен барлық силуэттерді жабатын ойыншы тезірек жеңеді.</a:t>
            </a:r>
            <a:endParaRPr kumimoji="0" lang="kk-KZ" b="0" i="0" u="none" strike="noStrike" cap="none" normalizeH="0" baseline="0" dirty="0" smtClean="0">
              <a:ln>
                <a:noFill/>
              </a:ln>
              <a:solidFill>
                <a:schemeClr val="tx1"/>
              </a:solidFill>
              <a:effectLst/>
              <a:latin typeface="Arial" pitchFamily="34" charset="0"/>
              <a:cs typeface="Arial" pitchFamily="34" charset="0"/>
            </a:endParaRPr>
          </a:p>
        </p:txBody>
      </p:sp>
      <p:pic>
        <p:nvPicPr>
          <p:cNvPr id="27651" name="Picture 3" descr="https://i.pinimg.com/736x/27/15/60/271560e03296b9197d3671a8675123c4--education-silhouette.jpg"/>
          <p:cNvPicPr>
            <a:picLocks noChangeAspect="1" noChangeArrowheads="1"/>
          </p:cNvPicPr>
          <p:nvPr/>
        </p:nvPicPr>
        <p:blipFill>
          <a:blip r:embed="rId2" cstate="print"/>
          <a:srcRect/>
          <a:stretch>
            <a:fillRect/>
          </a:stretch>
        </p:blipFill>
        <p:spPr bwMode="auto">
          <a:xfrm>
            <a:off x="785794" y="4143372"/>
            <a:ext cx="5334037" cy="4000528"/>
          </a:xfrm>
          <a:prstGeom prst="rect">
            <a:avLst/>
          </a:prstGeom>
          <a:noFill/>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s://images.ru.prom.st/607678238_w640_h640_komplekt-plakatov-sportivnyj.jpg"/>
          <p:cNvPicPr>
            <a:picLocks noChangeAspect="1" noChangeArrowheads="1"/>
          </p:cNvPicPr>
          <p:nvPr/>
        </p:nvPicPr>
        <p:blipFill>
          <a:blip r:embed="rId2" cstate="print"/>
          <a:srcRect/>
          <a:stretch>
            <a:fillRect/>
          </a:stretch>
        </p:blipFill>
        <p:spPr bwMode="auto">
          <a:xfrm>
            <a:off x="357166" y="4357686"/>
            <a:ext cx="6162700" cy="4357718"/>
          </a:xfrm>
          <a:prstGeom prst="rect">
            <a:avLst/>
          </a:prstGeom>
          <a:noFill/>
        </p:spPr>
      </p:pic>
      <p:sp>
        <p:nvSpPr>
          <p:cNvPr id="1027" name="Rectangle 3"/>
          <p:cNvSpPr>
            <a:spLocks noChangeArrowheads="1"/>
          </p:cNvSpPr>
          <p:nvPr/>
        </p:nvSpPr>
        <p:spPr bwMode="auto">
          <a:xfrm>
            <a:off x="428604" y="357158"/>
            <a:ext cx="6143644" cy="424731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b="1" i="0" u="none" strike="noStrike" cap="none" normalizeH="0" baseline="0" dirty="0" err="1" smtClean="0">
                <a:ln>
                  <a:noFill/>
                </a:ln>
                <a:solidFill>
                  <a:srgbClr val="FF0000"/>
                </a:solidFill>
                <a:effectLst/>
                <a:latin typeface="Times New Roman" pitchFamily="18" charset="0"/>
                <a:ea typeface="Calibri" pitchFamily="34" charset="0"/>
                <a:cs typeface="Times New Roman" pitchFamily="18" charset="0"/>
              </a:rPr>
              <a:t>Спорттық жабдықтар</a:t>
            </a:r>
            <a:endParaRPr kumimoji="0" lang="ru-RU" b="1" i="0" u="none" strike="noStrike" cap="none" normalizeH="0" baseline="0" dirty="0" smtClean="0">
              <a:ln>
                <a:noFill/>
              </a:ln>
              <a:solidFill>
                <a:srgbClr val="FF0000"/>
              </a:solidFill>
              <a:effectLst/>
              <a:latin typeface="Times New Roman" pitchFamily="18" charset="0"/>
              <a:ea typeface="Calibri" pitchFamily="34" charset="0"/>
              <a:cs typeface="Times New Roman" pitchFamily="18" charset="0"/>
            </a:endParaRPr>
          </a:p>
          <a:p>
            <a:pPr marL="0" marR="0" lvl="0" indent="0" algn="ctr" defTabSz="914400" rtl="0" eaLnBrk="1" fontAlgn="base" latinLnBrk="0" hangingPunct="1">
              <a:lnSpc>
                <a:spcPct val="100000"/>
              </a:lnSpc>
              <a:spcBef>
                <a:spcPct val="0"/>
              </a:spcBef>
              <a:spcAft>
                <a:spcPct val="0"/>
              </a:spcAft>
              <a:buClrTx/>
              <a:buSzTx/>
              <a:buFontTx/>
              <a:buNone/>
              <a:tabLst/>
            </a:pPr>
            <a:endParaRPr kumimoji="0" lang="ru-RU"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b="1"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Мақсаты </a:t>
            </a:r>
            <a:r>
              <a:rPr kumimoji="0" lang="ru-RU"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мен </a:t>
            </a:r>
            <a:r>
              <a:rPr kumimoji="0" lang="ru-RU" b="1"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міндеті</a:t>
            </a:r>
            <a:r>
              <a:rPr kumimoji="0" lang="ru-RU"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ru-RU"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балалардың дене</a:t>
            </a:r>
            <a:r>
              <a:rPr kumimoji="0" lang="ru-RU"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ru-RU"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тәрбиесі мен</a:t>
            </a:r>
            <a:r>
              <a:rPr kumimoji="0" lang="ru-RU"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ru-RU"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спортқа деген</a:t>
            </a:r>
            <a:r>
              <a:rPr kumimoji="0" lang="ru-RU"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ru-RU"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қызығушылығын қалыптастыру</a:t>
            </a:r>
            <a:r>
              <a:rPr kumimoji="0" lang="ru-RU"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ru-RU"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балаларды</a:t>
            </a:r>
            <a:r>
              <a:rPr kumimoji="0" lang="ru-RU"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ru-RU"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спорттық жабдықтармен таныстыру</a:t>
            </a:r>
            <a:r>
              <a:rPr kumimoji="0" lang="ru-RU"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ru-RU"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балаларға спорттық құрал-жабдықтарды танып</a:t>
            </a:r>
            <a:r>
              <a:rPr kumimoji="0" lang="ru-RU"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ru-RU"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атауға</a:t>
            </a:r>
            <a:r>
              <a:rPr kumimoji="0" lang="ru-RU"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ru-RU"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оның мақсатын анықтауға үйрету</a:t>
            </a:r>
            <a:r>
              <a:rPr kumimoji="0" lang="ru-RU"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ru-RU"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ойлау</a:t>
            </a:r>
            <a:r>
              <a:rPr kumimoji="0" lang="ru-RU"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ru-RU"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зейін</a:t>
            </a:r>
            <a:r>
              <a:rPr kumimoji="0" lang="ru-RU"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ru-RU"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есте</a:t>
            </a:r>
            <a:r>
              <a:rPr kumimoji="0" lang="ru-RU"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ru-RU"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сақтау</a:t>
            </a:r>
            <a:r>
              <a:rPr kumimoji="0" lang="ru-RU"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ru-RU"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логикалық ойлау</a:t>
            </a:r>
            <a:r>
              <a:rPr kumimoji="0" lang="ru-RU"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ru-RU"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қабілеттерін дамыту</a:t>
            </a:r>
            <a:r>
              <a:rPr kumimoji="0" lang="ru-RU"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a:t>
            </a:r>
            <a:endParaRPr kumimoji="0" lang="ru-RU"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kk-KZ"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Ережесі</a:t>
            </a:r>
            <a:r>
              <a:rPr kumimoji="0" lang="kk-KZ"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жиынтықта спорттық жабдықтардың қара және ақ суреті бар суреттер және осы суреттердің түрлі-түсті бөліктері (3-тен 12 бөлікке дейін) бар. Бала қара-ақ суретті таңдайды және оның үстіне осы суреттің түрлі-түсті бөліктерін салады. Бала суретті жинағаннан кейін, оған бейнеленген спорттық жабдықтардың атын беру керек.</a:t>
            </a:r>
            <a:endParaRPr kumimoji="0" lang="ru-RU"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Rectangle 1"/>
          <p:cNvSpPr>
            <a:spLocks noChangeArrowheads="1"/>
          </p:cNvSpPr>
          <p:nvPr/>
        </p:nvSpPr>
        <p:spPr bwMode="auto">
          <a:xfrm>
            <a:off x="428604" y="356029"/>
            <a:ext cx="5572140" cy="255454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kk-KZ" sz="1600" b="1" i="0" u="none" strike="noStrike" cap="none" normalizeH="0" baseline="0" dirty="0" smtClean="0">
                <a:ln>
                  <a:noFill/>
                </a:ln>
                <a:solidFill>
                  <a:srgbClr val="FF0000"/>
                </a:solidFill>
                <a:effectLst/>
                <a:latin typeface="Calibri"/>
                <a:ea typeface="Calibri" pitchFamily="34" charset="0"/>
                <a:cs typeface="Times New Roman" pitchFamily="18" charset="0"/>
              </a:rPr>
              <a:t>«</a:t>
            </a:r>
            <a:r>
              <a:rPr kumimoji="0" lang="kk-KZ" sz="1600" b="1" i="0" u="none" strike="noStrike" cap="none" normalizeH="0" baseline="0" dirty="0" smtClean="0">
                <a:ln>
                  <a:noFill/>
                </a:ln>
                <a:solidFill>
                  <a:srgbClr val="FF0000"/>
                </a:solidFill>
                <a:effectLst/>
                <a:latin typeface="Times New Roman" pitchFamily="18" charset="0"/>
                <a:ea typeface="Calibri" pitchFamily="34" charset="0"/>
                <a:cs typeface="Times New Roman" pitchFamily="18" charset="0"/>
              </a:rPr>
              <a:t>Суретті бүкте</a:t>
            </a:r>
            <a:r>
              <a:rPr kumimoji="0" lang="kk-KZ" sz="1600" b="1" i="0" u="none" strike="noStrike" cap="none" normalizeH="0" baseline="0" dirty="0" smtClean="0">
                <a:ln>
                  <a:noFill/>
                </a:ln>
                <a:solidFill>
                  <a:srgbClr val="FF0000"/>
                </a:solidFill>
                <a:effectLst/>
                <a:latin typeface="Calibri"/>
                <a:ea typeface="Calibri" pitchFamily="34" charset="0"/>
                <a:cs typeface="Times New Roman" pitchFamily="18" charset="0"/>
              </a:rPr>
              <a:t>»</a:t>
            </a:r>
          </a:p>
          <a:p>
            <a:pPr marL="0" marR="0" lvl="0" indent="0" algn="ctr" defTabSz="914400" rtl="0" eaLnBrk="1" fontAlgn="base" latinLnBrk="0" hangingPunct="1">
              <a:lnSpc>
                <a:spcPct val="100000"/>
              </a:lnSpc>
              <a:spcBef>
                <a:spcPct val="0"/>
              </a:spcBef>
              <a:spcAft>
                <a:spcPct val="0"/>
              </a:spcAft>
              <a:buClrTx/>
              <a:buSzTx/>
              <a:buFontTx/>
              <a:buNone/>
              <a:tabLst/>
            </a:pPr>
            <a:endParaRPr kumimoji="0" lang="ru-RU" sz="1600" b="1" i="0" u="none" strike="noStrike" cap="none" normalizeH="0" baseline="0" dirty="0" smtClean="0">
              <a:ln>
                <a:noFill/>
              </a:ln>
              <a:solidFill>
                <a:srgbClr val="FF0000"/>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kk-KZ" sz="16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Спорт, құрал-жабдықтар бейнеленген суреттер түрлі геометриялық фигураларға кесілген.</a:t>
            </a:r>
            <a:endParaRPr kumimoji="0" lang="ru-RU" sz="16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kk-KZ" sz="1600"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Мақсаттары мен міндеттері</a:t>
            </a:r>
            <a:r>
              <a:rPr kumimoji="0" lang="kk-KZ" sz="16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балалардың дене тәрбиесі мен спортқа деген қызығушылығын қалыптастыру; балаларды спортпен таныстыру; балаларға спортты тануға және атауға үйрету; қиялын, ойлауын, логикасын дамыту.</a:t>
            </a:r>
            <a:endParaRPr kumimoji="0" lang="ru-RU" sz="16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kk-KZ" sz="1600"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Ережесі: </a:t>
            </a:r>
            <a:r>
              <a:rPr kumimoji="0" lang="kk-KZ" sz="16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ойнатқыш суретті бөліктерден жинайды. Жинап алғаннан кейін бала суретте не көрсетілгенін айтады.</a:t>
            </a:r>
            <a:endParaRPr kumimoji="0" lang="kk-KZ" sz="1600" b="0" i="0" u="none" strike="noStrike" cap="none" normalizeH="0" baseline="0" dirty="0" smtClean="0">
              <a:ln>
                <a:noFill/>
              </a:ln>
              <a:solidFill>
                <a:schemeClr val="tx1"/>
              </a:solidFill>
              <a:effectLst/>
              <a:latin typeface="Arial" pitchFamily="34" charset="0"/>
              <a:cs typeface="Arial" pitchFamily="34" charset="0"/>
            </a:endParaRPr>
          </a:p>
        </p:txBody>
      </p:sp>
      <p:pic>
        <p:nvPicPr>
          <p:cNvPr id="17411" name="Picture 3" descr="https://smartytoys77.ru/wa-data/public/shop/products/57/00/57/images/74/74.750x0.jpg"/>
          <p:cNvPicPr>
            <a:picLocks noChangeAspect="1" noChangeArrowheads="1"/>
          </p:cNvPicPr>
          <p:nvPr/>
        </p:nvPicPr>
        <p:blipFill>
          <a:blip r:embed="rId2" cstate="print"/>
          <a:srcRect/>
          <a:stretch>
            <a:fillRect/>
          </a:stretch>
        </p:blipFill>
        <p:spPr bwMode="auto">
          <a:xfrm>
            <a:off x="714356" y="2928926"/>
            <a:ext cx="5420436" cy="5876950"/>
          </a:xfrm>
          <a:prstGeom prst="rect">
            <a:avLst/>
          </a:prstGeom>
          <a:noFill/>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1"/>
          <p:cNvSpPr>
            <a:spLocks noChangeArrowheads="1"/>
          </p:cNvSpPr>
          <p:nvPr/>
        </p:nvSpPr>
        <p:spPr bwMode="auto">
          <a:xfrm>
            <a:off x="285728" y="310992"/>
            <a:ext cx="6572272" cy="433965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kk-KZ" sz="1400" b="1" i="0" u="none" strike="noStrike" cap="none" normalizeH="0" baseline="0" dirty="0" smtClean="0">
                <a:ln>
                  <a:noFill/>
                </a:ln>
                <a:solidFill>
                  <a:srgbClr val="FF0000"/>
                </a:solidFill>
                <a:effectLst/>
                <a:latin typeface="Calibri"/>
                <a:ea typeface="Calibri" pitchFamily="34" charset="0"/>
                <a:cs typeface="Times New Roman" pitchFamily="18" charset="0"/>
              </a:rPr>
              <a:t>«</a:t>
            </a:r>
            <a:r>
              <a:rPr kumimoji="0" lang="kk-KZ" sz="1400" b="1" i="0" u="none" strike="noStrike" cap="none" normalizeH="0" baseline="0" dirty="0" smtClean="0">
                <a:ln>
                  <a:noFill/>
                </a:ln>
                <a:solidFill>
                  <a:srgbClr val="FF0000"/>
                </a:solidFill>
                <a:effectLst/>
                <a:latin typeface="Times New Roman" pitchFamily="18" charset="0"/>
                <a:ea typeface="Calibri" pitchFamily="34" charset="0"/>
                <a:cs typeface="Times New Roman" pitchFamily="18" charset="0"/>
              </a:rPr>
              <a:t>Жұбын тап</a:t>
            </a:r>
            <a:r>
              <a:rPr kumimoji="0" lang="kk-KZ" sz="1400" b="1" i="0" u="none" strike="noStrike" cap="none" normalizeH="0" baseline="0" dirty="0" smtClean="0">
                <a:ln>
                  <a:noFill/>
                </a:ln>
                <a:solidFill>
                  <a:srgbClr val="FF0000"/>
                </a:solidFill>
                <a:effectLst/>
                <a:latin typeface="Calibri"/>
                <a:ea typeface="Calibri" pitchFamily="34" charset="0"/>
                <a:cs typeface="Times New Roman" pitchFamily="18" charset="0"/>
              </a:rPr>
              <a:t>»</a:t>
            </a:r>
          </a:p>
          <a:p>
            <a:pPr marL="0" marR="0" lvl="0" indent="0" algn="ctr" defTabSz="914400" rtl="0" eaLnBrk="1" fontAlgn="base" latinLnBrk="0" hangingPunct="1">
              <a:lnSpc>
                <a:spcPct val="100000"/>
              </a:lnSpc>
              <a:spcBef>
                <a:spcPct val="0"/>
              </a:spcBef>
              <a:spcAft>
                <a:spcPct val="0"/>
              </a:spcAft>
              <a:buClrTx/>
              <a:buSzTx/>
              <a:buFontTx/>
              <a:buNone/>
              <a:tabLst/>
            </a:pPr>
            <a:endParaRPr kumimoji="0" lang="ru-RU" sz="600" b="1" i="0" u="none" strike="noStrike" cap="none" normalizeH="0" baseline="0" dirty="0" smtClean="0">
              <a:ln>
                <a:noFill/>
              </a:ln>
              <a:solidFill>
                <a:srgbClr val="FF0000"/>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kk-KZ" sz="1400"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Мақсаттары мен міндеттері</a:t>
            </a:r>
            <a:r>
              <a:rPr kumimoji="0" lang="kk-KZ" sz="1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балалардың дене тәрбиесі мен спортқа деген қызығушылығын қалыптастыру; балаларды спортпен таныстыру; балаларға спорттық жабдықтар мен жабдықтарды танып, атауға үйрету, спорттың қай түріне жататынын анықтауға; талдау және жалпылау қабілеттерін дамыту; шығармашылық ойлау мен қиялын дамыту.</a:t>
            </a:r>
            <a:endParaRPr kumimoji="0" lang="ru-RU" sz="6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kk-KZ" sz="1400"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Ережесі</a:t>
            </a:r>
            <a:r>
              <a:rPr kumimoji="0" lang="kk-KZ" sz="1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a:t>
            </a:r>
            <a:endParaRPr kumimoji="0" lang="ru-RU" sz="6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kk-KZ" sz="1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1 нұсқа: 2-ден 4 адамға дейін ойнау. Хост карталарды жұппен сұрыптайды және ойыншылардың арасында тең бөледі. Командада ойыншылар жұптасқан карталарды алып, оларды жинап алу керек. Тапсырманы бірінші орындаған және спорттық құралдарды дұрыс атаған жеңімпаз.</a:t>
            </a:r>
            <a:endParaRPr kumimoji="0" lang="ru-RU" sz="6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kk-KZ" sz="1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2 нұсқа: 2-ден 4 адамға дейін және баяндамашының ойыны. Хост карталарды сұрыптайды: жұптан бір картаны бір үйіндіге, ал екінші картаны екіншісіне салады. Ол бір қаданы ойыншыларға таратады, ал екіншісін үстелге қояды. Үй иесі бір картаны алып, оны ойыншыларға көрсетеді. Осы картадағы жұп бар ойыншы суретте көрсетілген нәрсені және қай спортта қолданылатынын атайды. Егер жауап дұрыс болса. Содан кейін ойыншы картаны өзі үшін алады, егер жоқ болса, лидер картаны өзі үшін қалдырады. Жеңімпаз - ең көп жұп бар жеңімпаз.</a:t>
            </a:r>
            <a:endParaRPr kumimoji="0" lang="ru-RU" sz="6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18435" name="Picture 3" descr="http://i.mycdn.me/i?r=AzEPZsRbOZEKgBhR0XGMT1Rk4-HWNecTmFQPgLlPiEA7W6aKTM5SRkZCeTgDn6uOyic"/>
          <p:cNvPicPr>
            <a:picLocks noChangeAspect="1" noChangeArrowheads="1"/>
          </p:cNvPicPr>
          <p:nvPr/>
        </p:nvPicPr>
        <p:blipFill>
          <a:blip r:embed="rId2" cstate="print"/>
          <a:srcRect/>
          <a:stretch>
            <a:fillRect/>
          </a:stretch>
        </p:blipFill>
        <p:spPr bwMode="auto">
          <a:xfrm>
            <a:off x="571480" y="4500562"/>
            <a:ext cx="5780901" cy="3919558"/>
          </a:xfrm>
          <a:prstGeom prst="rect">
            <a:avLst/>
          </a:prstGeom>
          <a:noFill/>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1"/>
          <p:cNvSpPr>
            <a:spLocks noChangeArrowheads="1"/>
          </p:cNvSpPr>
          <p:nvPr/>
        </p:nvSpPr>
        <p:spPr bwMode="auto">
          <a:xfrm>
            <a:off x="500042" y="453868"/>
            <a:ext cx="6000768" cy="34778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kk-KZ" sz="1400" b="1" i="0" u="none" strike="noStrike" cap="none" normalizeH="0" baseline="0" dirty="0" smtClean="0">
                <a:ln>
                  <a:noFill/>
                </a:ln>
                <a:solidFill>
                  <a:srgbClr val="FF0000"/>
                </a:solidFill>
                <a:effectLst/>
                <a:latin typeface="Calibri"/>
                <a:ea typeface="Calibri" pitchFamily="34" charset="0"/>
                <a:cs typeface="Times New Roman" pitchFamily="18" charset="0"/>
              </a:rPr>
              <a:t>«</a:t>
            </a:r>
            <a:r>
              <a:rPr kumimoji="0" lang="kk-KZ" sz="1400" b="1" i="0" u="none" strike="noStrike" cap="none" normalizeH="0" baseline="0" dirty="0" smtClean="0">
                <a:ln>
                  <a:noFill/>
                </a:ln>
                <a:solidFill>
                  <a:srgbClr val="FF0000"/>
                </a:solidFill>
                <a:effectLst/>
                <a:latin typeface="Times New Roman" pitchFamily="18" charset="0"/>
                <a:ea typeface="Calibri" pitchFamily="34" charset="0"/>
                <a:cs typeface="Times New Roman" pitchFamily="18" charset="0"/>
              </a:rPr>
              <a:t>Екі жарты</a:t>
            </a:r>
            <a:r>
              <a:rPr kumimoji="0" lang="kk-KZ" sz="1400" b="1" i="0" u="none" strike="noStrike" cap="none" normalizeH="0" baseline="0" dirty="0" smtClean="0">
                <a:ln>
                  <a:noFill/>
                </a:ln>
                <a:solidFill>
                  <a:srgbClr val="FF0000"/>
                </a:solidFill>
                <a:effectLst/>
                <a:latin typeface="Calibri"/>
                <a:ea typeface="Calibri" pitchFamily="34" charset="0"/>
                <a:cs typeface="Times New Roman" pitchFamily="18" charset="0"/>
              </a:rPr>
              <a:t>»</a:t>
            </a:r>
          </a:p>
          <a:p>
            <a:pPr marL="0" marR="0" lvl="0" indent="0" algn="ctr" defTabSz="914400" rtl="0" eaLnBrk="1" fontAlgn="base" latinLnBrk="0" hangingPunct="1">
              <a:lnSpc>
                <a:spcPct val="100000"/>
              </a:lnSpc>
              <a:spcBef>
                <a:spcPct val="0"/>
              </a:spcBef>
              <a:spcAft>
                <a:spcPct val="0"/>
              </a:spcAft>
              <a:buClrTx/>
              <a:buSzTx/>
              <a:buFontTx/>
              <a:buNone/>
              <a:tabLst/>
            </a:pPr>
            <a:endParaRPr kumimoji="0" lang="ru-RU" sz="600" b="1" i="0" u="none" strike="noStrike" cap="none" normalizeH="0" baseline="0" dirty="0" smtClean="0">
              <a:ln>
                <a:noFill/>
              </a:ln>
              <a:solidFill>
                <a:srgbClr val="FF0000"/>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kk-KZ" sz="1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Спорттық жабдықтар мен жабдықтардың негізгі түрлерін бейнелейтін суреттер екі жартыға бөлінген.</a:t>
            </a:r>
            <a:endParaRPr kumimoji="0" lang="ru-RU" sz="6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kk-KZ" sz="1400"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Мақсаттары мен міндеттері</a:t>
            </a:r>
            <a:r>
              <a:rPr kumimoji="0" lang="kk-KZ" sz="1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балаларға спорттық құрал-жабдықтарды, қозғалыстың негізгі түрлерін тануға және атауға үйрету; ойлау мен есте сақтау қабілеттерін дамыту; дене тәрбиесіне деген қызығушылықты тудыру.</a:t>
            </a:r>
            <a:endParaRPr kumimoji="0" lang="ru-RU" sz="6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kk-KZ" sz="1400"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Ережелер:</a:t>
            </a:r>
            <a:endParaRPr kumimoji="0" lang="ru-RU" sz="600" b="1"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kk-KZ" sz="1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1 нұсқа. Бала суретке түсу үшін екі жартысын бүктейді.</a:t>
            </a:r>
            <a:endParaRPr kumimoji="0" lang="ru-RU" sz="6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kk-KZ" sz="1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2 нұсқа. Бала суреттер қатарынан жартысын іздейді. Суретті жинағаннан кейін бала онда бейнеленген нәрсені атауы керек.</a:t>
            </a:r>
            <a:endParaRPr kumimoji="0" lang="ru-RU" sz="6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kk-KZ" sz="1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3 нұсқа. Суретті жинағаннан кейін бала онда бейнеленген нәрсені атауы керек. Егер бұл қозғалыс болса, онда бала оны көрсетуі керек. Егер бұл түгендеу болса, онда бала оны топтан тауып, онымен қандай жаттығулар жасауға болатындығын көрсету керек.</a:t>
            </a:r>
            <a:endParaRPr kumimoji="0" lang="ru-RU" sz="6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19459" name="Picture 3" descr="http://dochkiisinochki.ru/wp-content/uploads/2015/06/soberiludi13.jpg"/>
          <p:cNvPicPr>
            <a:picLocks noChangeAspect="1" noChangeArrowheads="1"/>
          </p:cNvPicPr>
          <p:nvPr/>
        </p:nvPicPr>
        <p:blipFill>
          <a:blip r:embed="rId2" cstate="print"/>
          <a:srcRect/>
          <a:stretch>
            <a:fillRect/>
          </a:stretch>
        </p:blipFill>
        <p:spPr bwMode="auto">
          <a:xfrm>
            <a:off x="500042" y="4000496"/>
            <a:ext cx="6097300" cy="4572032"/>
          </a:xfrm>
          <a:prstGeom prst="rect">
            <a:avLst/>
          </a:prstGeom>
          <a:noFill/>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Rectangle 1"/>
          <p:cNvSpPr>
            <a:spLocks noChangeArrowheads="1"/>
          </p:cNvSpPr>
          <p:nvPr/>
        </p:nvSpPr>
        <p:spPr bwMode="auto">
          <a:xfrm>
            <a:off x="357166" y="357158"/>
            <a:ext cx="6215082" cy="190821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kk-KZ" sz="1400" b="1" i="0" u="none" strike="noStrike" cap="none" normalizeH="0" baseline="0" dirty="0" smtClean="0">
                <a:ln>
                  <a:noFill/>
                </a:ln>
                <a:solidFill>
                  <a:srgbClr val="FF0000"/>
                </a:solidFill>
                <a:effectLst/>
                <a:latin typeface="Calibri"/>
                <a:ea typeface="Calibri" pitchFamily="34" charset="0"/>
                <a:cs typeface="Times New Roman" pitchFamily="18" charset="0"/>
              </a:rPr>
              <a:t>«</a:t>
            </a:r>
            <a:r>
              <a:rPr kumimoji="0" lang="kk-KZ" sz="1400" b="1" i="0" u="none" strike="noStrike" cap="none" normalizeH="0" baseline="0" dirty="0" smtClean="0">
                <a:ln>
                  <a:noFill/>
                </a:ln>
                <a:solidFill>
                  <a:srgbClr val="FF0000"/>
                </a:solidFill>
                <a:effectLst/>
                <a:latin typeface="Times New Roman" pitchFamily="18" charset="0"/>
                <a:ea typeface="Calibri" pitchFamily="34" charset="0"/>
                <a:cs typeface="Times New Roman" pitchFamily="18" charset="0"/>
              </a:rPr>
              <a:t>Жақсы мен жаман</a:t>
            </a:r>
            <a:r>
              <a:rPr kumimoji="0" lang="kk-KZ" sz="1400" b="1" i="0" u="none" strike="noStrike" cap="none" normalizeH="0" baseline="0" dirty="0" smtClean="0">
                <a:ln>
                  <a:noFill/>
                </a:ln>
                <a:solidFill>
                  <a:srgbClr val="FF0000"/>
                </a:solidFill>
                <a:effectLst/>
                <a:latin typeface="Calibri"/>
                <a:ea typeface="Calibri" pitchFamily="34" charset="0"/>
                <a:cs typeface="Times New Roman" pitchFamily="18" charset="0"/>
              </a:rPr>
              <a:t>»</a:t>
            </a:r>
          </a:p>
          <a:p>
            <a:pPr marL="0" marR="0" lvl="0" indent="0" algn="ctr" defTabSz="914400" rtl="0" eaLnBrk="1" fontAlgn="base" latinLnBrk="0" hangingPunct="1">
              <a:lnSpc>
                <a:spcPct val="100000"/>
              </a:lnSpc>
              <a:spcBef>
                <a:spcPct val="0"/>
              </a:spcBef>
              <a:spcAft>
                <a:spcPct val="0"/>
              </a:spcAft>
              <a:buClrTx/>
              <a:buSzTx/>
              <a:buFontTx/>
              <a:buNone/>
              <a:tabLst/>
            </a:pPr>
            <a:endParaRPr kumimoji="0" lang="ru-RU" sz="600" b="1" i="0" u="none" strike="noStrike" cap="none" normalizeH="0" baseline="0" dirty="0" smtClean="0">
              <a:ln>
                <a:noFill/>
              </a:ln>
              <a:solidFill>
                <a:srgbClr val="FF0000"/>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kk-KZ" sz="1400" b="1" i="0" u="none" strike="noStrike" cap="none" normalizeH="0" baseline="0" dirty="0" smtClean="0">
                <a:ln>
                  <a:noFill/>
                </a:ln>
                <a:effectLst/>
                <a:latin typeface="Times New Roman" pitchFamily="18" charset="0"/>
                <a:ea typeface="Calibri" pitchFamily="34" charset="0"/>
                <a:cs typeface="Times New Roman" pitchFamily="18" charset="0"/>
              </a:rPr>
              <a:t>Мақсаттары мен міндеттері</a:t>
            </a:r>
            <a:r>
              <a:rPr kumimoji="0" lang="kk-KZ" sz="1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балаларға салауатты өмір салтын үйрету; балаларды жақсы мен жаманды, пайдалы мен зиянды салыстыруға үйрету; балаларды салауатты өмір салтын ұстануға ынталандыру; ойлау, логика, есте сақтау қабілеттерін дамыту.</a:t>
            </a:r>
            <a:endParaRPr kumimoji="0" lang="ru-RU" sz="6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kk-KZ" sz="1400"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Ережелер</a:t>
            </a:r>
            <a:r>
              <a:rPr kumimoji="0" lang="kk-KZ" sz="1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балаларға денсаулығы нашар жағдайларды бейнелейтін карталар беріледі. Ойыншылар мұның неліктен зиянды екенін анықтап, салауатты жағдай бейнеленген жұп картаны табуы керек.</a:t>
            </a:r>
            <a:endParaRPr kumimoji="0" lang="kk-KZ" sz="1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20485" name="Picture 5" descr="https://ds04.infourok.ru/uploads/ex/067c/000d73fb-ddd3dc89/hello_html_m5f02ec48.jpg"/>
          <p:cNvPicPr>
            <a:picLocks noChangeAspect="1" noChangeArrowheads="1"/>
          </p:cNvPicPr>
          <p:nvPr/>
        </p:nvPicPr>
        <p:blipFill>
          <a:blip r:embed="rId2" cstate="print"/>
          <a:srcRect t="5066" r="31836"/>
          <a:stretch>
            <a:fillRect/>
          </a:stretch>
        </p:blipFill>
        <p:spPr bwMode="auto">
          <a:xfrm>
            <a:off x="714356" y="2714612"/>
            <a:ext cx="5721717" cy="5643602"/>
          </a:xfrm>
          <a:prstGeom prst="rect">
            <a:avLst/>
          </a:prstGeom>
          <a:noFill/>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1"/>
          <p:cNvSpPr>
            <a:spLocks noChangeArrowheads="1"/>
          </p:cNvSpPr>
          <p:nvPr/>
        </p:nvSpPr>
        <p:spPr bwMode="auto">
          <a:xfrm>
            <a:off x="285728" y="310992"/>
            <a:ext cx="6572272" cy="212365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kk-KZ" sz="1400" b="0" i="0" u="none" strike="noStrike" cap="none" normalizeH="0" baseline="0" dirty="0" smtClean="0">
                <a:ln>
                  <a:noFill/>
                </a:ln>
                <a:solidFill>
                  <a:srgbClr val="FF0000"/>
                </a:solidFill>
                <a:effectLst/>
                <a:latin typeface="Calibri"/>
                <a:ea typeface="Calibri" pitchFamily="34" charset="0"/>
                <a:cs typeface="Times New Roman" pitchFamily="18" charset="0"/>
              </a:rPr>
              <a:t>«</a:t>
            </a:r>
            <a:r>
              <a:rPr kumimoji="0" lang="kk-KZ" sz="1400" b="0" i="0" u="none" strike="noStrike" cap="none" normalizeH="0" baseline="0" dirty="0" smtClean="0">
                <a:ln>
                  <a:noFill/>
                </a:ln>
                <a:solidFill>
                  <a:srgbClr val="FF0000"/>
                </a:solidFill>
                <a:effectLst/>
                <a:latin typeface="Times New Roman" pitchFamily="18" charset="0"/>
                <a:ea typeface="Calibri" pitchFamily="34" charset="0"/>
                <a:cs typeface="Times New Roman" pitchFamily="18" charset="0"/>
              </a:rPr>
              <a:t>Белсенді демалыңыз</a:t>
            </a:r>
            <a:r>
              <a:rPr kumimoji="0" lang="kk-KZ" sz="1400" b="0" i="0" u="none" strike="noStrike" cap="none" normalizeH="0" baseline="0" dirty="0" smtClean="0">
                <a:ln>
                  <a:noFill/>
                </a:ln>
                <a:solidFill>
                  <a:srgbClr val="FF0000"/>
                </a:solidFill>
                <a:effectLst/>
                <a:latin typeface="Calibri"/>
                <a:ea typeface="Calibri" pitchFamily="34" charset="0"/>
                <a:cs typeface="Times New Roman" pitchFamily="18" charset="0"/>
              </a:rPr>
              <a:t>»</a:t>
            </a:r>
            <a:r>
              <a:rPr kumimoji="0" lang="kk-KZ" sz="1400" b="0" i="0" u="none" strike="noStrike" cap="none" normalizeH="0" baseline="0" dirty="0" smtClean="0">
                <a:ln>
                  <a:noFill/>
                </a:ln>
                <a:solidFill>
                  <a:srgbClr val="FF0000"/>
                </a:solidFill>
                <a:effectLst/>
                <a:latin typeface="Times New Roman" pitchFamily="18" charset="0"/>
                <a:ea typeface="Calibri" pitchFamily="34" charset="0"/>
                <a:cs typeface="Times New Roman" pitchFamily="18" charset="0"/>
              </a:rPr>
              <a:t> (текшелер)</a:t>
            </a:r>
          </a:p>
          <a:p>
            <a:pPr marL="0" marR="0" lvl="0" indent="0" algn="ctr" defTabSz="914400" rtl="0" eaLnBrk="1" fontAlgn="base" latinLnBrk="0" hangingPunct="1">
              <a:lnSpc>
                <a:spcPct val="100000"/>
              </a:lnSpc>
              <a:spcBef>
                <a:spcPct val="0"/>
              </a:spcBef>
              <a:spcAft>
                <a:spcPct val="0"/>
              </a:spcAft>
              <a:buClrTx/>
              <a:buSzTx/>
              <a:buFontTx/>
              <a:buNone/>
              <a:tabLst/>
            </a:pPr>
            <a:endParaRPr kumimoji="0" lang="ru-RU" sz="600" b="0" i="0" u="none" strike="noStrike" cap="none" normalizeH="0" baseline="0" dirty="0" smtClean="0">
              <a:ln>
                <a:noFill/>
              </a:ln>
              <a:solidFill>
                <a:srgbClr val="FF0000"/>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kk-KZ" sz="1400"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Мақсаттары мен міндеттері</a:t>
            </a:r>
            <a:r>
              <a:rPr kumimoji="0" lang="kk-KZ" sz="1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мотор белсенділігіне қызығушылық қалыптастыру; балаларды сыртқы жұмыстардың түрлерін тануға және атауға үйрету; есте сақтау қабілеттерін, логикасын дамыту.</a:t>
            </a:r>
            <a:endParaRPr kumimoji="0" lang="ru-RU" sz="6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kk-KZ" sz="1400"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Ережелер</a:t>
            </a:r>
            <a:r>
              <a:rPr kumimoji="0" lang="kk-KZ" sz="1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дайын кескінге сүйене отырып, бүкіл кескін алынатын етіп текшелерді жинаңыз.</a:t>
            </a:r>
            <a:endParaRPr kumimoji="0" lang="ru-RU" sz="6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kk-KZ" sz="1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1-ші асқыну: суретті жинағаннан кейін, бала суретте көрсетілген нәрсені атауы керек.</a:t>
            </a:r>
            <a:endParaRPr kumimoji="0" lang="ru-RU" sz="6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kk-KZ" sz="1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2-ші қиыстыру: дайын суретке сенбестен суретті жадтан жинаңыз.</a:t>
            </a:r>
            <a:endParaRPr kumimoji="0" lang="kk-KZ" sz="1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21507" name="Picture 3" descr="https://avatars.mds.yandex.net/get-pdb/199965/04e31629-2b6d-4956-8e51-dc82580aab04/s1200?webp=false"/>
          <p:cNvPicPr>
            <a:picLocks noChangeAspect="1" noChangeArrowheads="1"/>
          </p:cNvPicPr>
          <p:nvPr/>
        </p:nvPicPr>
        <p:blipFill>
          <a:blip r:embed="rId2" cstate="print"/>
          <a:srcRect/>
          <a:stretch>
            <a:fillRect/>
          </a:stretch>
        </p:blipFill>
        <p:spPr bwMode="auto">
          <a:xfrm>
            <a:off x="214290" y="2786050"/>
            <a:ext cx="5929377" cy="5929378"/>
          </a:xfrm>
          <a:prstGeom prst="rect">
            <a:avLst/>
          </a:prstGeom>
          <a:noFill/>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2" descr="https://avatars.mds.yandex.net/get-pdb/776003/b9d990e4-833d-487c-bf05-d531cfb5120a/s1200"/>
          <p:cNvPicPr>
            <a:picLocks noChangeAspect="1" noChangeArrowheads="1"/>
          </p:cNvPicPr>
          <p:nvPr/>
        </p:nvPicPr>
        <p:blipFill>
          <a:blip r:embed="rId2" cstate="print"/>
          <a:srcRect/>
          <a:stretch>
            <a:fillRect/>
          </a:stretch>
        </p:blipFill>
        <p:spPr bwMode="auto">
          <a:xfrm>
            <a:off x="0" y="3500430"/>
            <a:ext cx="6837363" cy="5386392"/>
          </a:xfrm>
          <a:prstGeom prst="rect">
            <a:avLst/>
          </a:prstGeom>
          <a:noFill/>
        </p:spPr>
      </p:pic>
      <p:sp>
        <p:nvSpPr>
          <p:cNvPr id="22531" name="Rectangle 3"/>
          <p:cNvSpPr>
            <a:spLocks noChangeArrowheads="1"/>
          </p:cNvSpPr>
          <p:nvPr/>
        </p:nvSpPr>
        <p:spPr bwMode="auto">
          <a:xfrm>
            <a:off x="0" y="668182"/>
            <a:ext cx="6858000" cy="233910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kk-KZ" sz="1400" b="0" i="0" u="none" strike="noStrike" cap="none" normalizeH="0" baseline="0" dirty="0" smtClean="0">
                <a:ln>
                  <a:noFill/>
                </a:ln>
                <a:solidFill>
                  <a:srgbClr val="FF0000"/>
                </a:solidFill>
                <a:effectLst/>
                <a:latin typeface="Times New Roman" pitchFamily="18" charset="0"/>
                <a:ea typeface="Calibri" pitchFamily="34" charset="0"/>
                <a:cs typeface="Times New Roman" pitchFamily="18" charset="0"/>
              </a:rPr>
              <a:t>Спортлото</a:t>
            </a:r>
          </a:p>
          <a:p>
            <a:pPr marL="0" marR="0" lvl="0" indent="0" algn="ctr" defTabSz="914400" rtl="0" eaLnBrk="1" fontAlgn="base" latinLnBrk="0" hangingPunct="1">
              <a:lnSpc>
                <a:spcPct val="100000"/>
              </a:lnSpc>
              <a:spcBef>
                <a:spcPct val="0"/>
              </a:spcBef>
              <a:spcAft>
                <a:spcPct val="0"/>
              </a:spcAft>
              <a:buClrTx/>
              <a:buSzTx/>
              <a:buFontTx/>
              <a:buNone/>
              <a:tabLst/>
            </a:pPr>
            <a:endParaRPr kumimoji="0" lang="ru-RU" sz="600" b="0" i="0" u="none" strike="noStrike" cap="none" normalizeH="0" baseline="0" dirty="0" smtClean="0">
              <a:ln>
                <a:noFill/>
              </a:ln>
              <a:solidFill>
                <a:srgbClr val="FF0000"/>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kk-KZ" sz="1400"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Мақсаттары мен міндеттері: </a:t>
            </a:r>
            <a:r>
              <a:rPr kumimoji="0" lang="kk-KZ" sz="1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балалардың дене тәрбиесі мен спортқа деген қызығушылығын қалыптастыру; балаларға спортты тануға және атауға үйрету; зейінін, есте сақтау қабілеттерін дамыту.</a:t>
            </a:r>
            <a:endParaRPr kumimoji="0" lang="ru-RU" sz="6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kk-KZ" sz="1400"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Ережелер: </a:t>
            </a:r>
            <a:r>
              <a:rPr kumimoji="0" lang="kk-KZ" sz="1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Мен 2-6 адаммен ойналады.</a:t>
            </a:r>
            <a:endParaRPr kumimoji="0" lang="ru-RU" sz="6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kk-KZ" sz="1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Әр ойыншы санның орнына спорттық рәміздер бейнеленген 2-3 ойын картасын салады. Жүргізуші сөмкеден белгісі бар чипті шығарып, спорт түрлерін атайды және ойыншыларға көрсетеді. Ойын картасында осындай белгі бар кез келген адам оны таңбамен жабады. Барлық белгілерді  тезірек таңбалармен жауып тастаған ойыншы  жеңеді.</a:t>
            </a:r>
            <a:endParaRPr kumimoji="0" lang="kk-KZ" sz="1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1"/>
          <p:cNvSpPr>
            <a:spLocks noChangeArrowheads="1"/>
          </p:cNvSpPr>
          <p:nvPr/>
        </p:nvSpPr>
        <p:spPr bwMode="auto">
          <a:xfrm>
            <a:off x="285728" y="453868"/>
            <a:ext cx="6572272" cy="190821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kk-KZ" sz="1400" b="0" i="0" u="none" strike="noStrike" cap="none" normalizeH="0" baseline="0" dirty="0" smtClean="0">
                <a:ln>
                  <a:noFill/>
                </a:ln>
                <a:solidFill>
                  <a:srgbClr val="FF0000"/>
                </a:solidFill>
                <a:effectLst/>
                <a:latin typeface="Calibri"/>
                <a:ea typeface="Calibri" pitchFamily="34" charset="0"/>
                <a:cs typeface="Times New Roman" pitchFamily="18" charset="0"/>
              </a:rPr>
              <a:t>«</a:t>
            </a:r>
            <a:r>
              <a:rPr kumimoji="0" lang="kk-KZ" sz="1400" b="0" i="0" u="none" strike="noStrike" cap="none" normalizeH="0" baseline="0" dirty="0" smtClean="0">
                <a:ln>
                  <a:noFill/>
                </a:ln>
                <a:solidFill>
                  <a:srgbClr val="FF0000"/>
                </a:solidFill>
                <a:effectLst/>
                <a:latin typeface="Times New Roman" pitchFamily="18" charset="0"/>
                <a:ea typeface="Calibri" pitchFamily="34" charset="0"/>
                <a:cs typeface="Times New Roman" pitchFamily="18" charset="0"/>
              </a:rPr>
              <a:t>Қыста және жазда спорт</a:t>
            </a:r>
            <a:r>
              <a:rPr kumimoji="0" lang="kk-KZ" sz="1400" b="0" i="0" u="none" strike="noStrike" cap="none" normalizeH="0" baseline="0" dirty="0" smtClean="0">
                <a:ln>
                  <a:noFill/>
                </a:ln>
                <a:solidFill>
                  <a:srgbClr val="FF0000"/>
                </a:solidFill>
                <a:effectLst/>
                <a:latin typeface="Calibri"/>
                <a:ea typeface="Calibri" pitchFamily="34" charset="0"/>
                <a:cs typeface="Times New Roman" pitchFamily="18" charset="0"/>
              </a:rPr>
              <a:t>»</a:t>
            </a:r>
          </a:p>
          <a:p>
            <a:pPr marL="0" marR="0" lvl="0" indent="0" algn="ctr" defTabSz="914400" rtl="0" eaLnBrk="1" fontAlgn="base" latinLnBrk="0" hangingPunct="1">
              <a:lnSpc>
                <a:spcPct val="100000"/>
              </a:lnSpc>
              <a:spcBef>
                <a:spcPct val="0"/>
              </a:spcBef>
              <a:spcAft>
                <a:spcPct val="0"/>
              </a:spcAft>
              <a:buClrTx/>
              <a:buSzTx/>
              <a:buFontTx/>
              <a:buNone/>
              <a:tabLst/>
            </a:pPr>
            <a:endParaRPr kumimoji="0" lang="ru-RU" sz="600" b="1" i="0" u="none" strike="noStrike" cap="none" normalizeH="0" baseline="0" dirty="0" smtClean="0">
              <a:ln>
                <a:noFill/>
              </a:ln>
              <a:solidFill>
                <a:srgbClr val="FF0000"/>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kk-KZ" sz="1400"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Мақсаттары мен міндеттері</a:t>
            </a:r>
            <a:r>
              <a:rPr kumimoji="0" lang="kk-KZ" sz="1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балалардың дене тәрбиесі мен спортқа деген қызығушылығын қалыптастыру; балаларға спортты тануға және атауға үйрету; логиканы, есте сақтау қабілеттерін, ойлау қабілеттерін, спорт түрлерін жіктей және сұрыптай білу қабілетін дамытады.</a:t>
            </a:r>
            <a:endParaRPr kumimoji="0" lang="ru-RU" sz="6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kk-KZ" sz="1400"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Ережелер: </a:t>
            </a:r>
            <a:r>
              <a:rPr kumimoji="0" lang="kk-KZ" sz="1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ойыншыға тек қысқы немесе тек жазғы спорт түрлерінің таңбаларын (суреттерін) таңдауға шақырады. Содан кейін ол осы спорт түрлерін атайды; олардың жаз немесе қыс екенін түсіндіреді; жеңімпаз қалай анықталғанын айтады.</a:t>
            </a:r>
            <a:endParaRPr kumimoji="0" lang="kk-KZ" sz="1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23555" name="Picture 3" descr="https://thumbs.dreamstime.com/b/cartoon-winter-sports-11947493.jpg"/>
          <p:cNvPicPr>
            <a:picLocks noChangeAspect="1" noChangeArrowheads="1"/>
          </p:cNvPicPr>
          <p:nvPr/>
        </p:nvPicPr>
        <p:blipFill>
          <a:blip r:embed="rId2" cstate="print"/>
          <a:srcRect/>
          <a:stretch>
            <a:fillRect/>
          </a:stretch>
        </p:blipFill>
        <p:spPr bwMode="auto">
          <a:xfrm>
            <a:off x="0" y="2357422"/>
            <a:ext cx="3500438" cy="2625125"/>
          </a:xfrm>
          <a:prstGeom prst="rect">
            <a:avLst/>
          </a:prstGeom>
          <a:ln>
            <a:noFill/>
          </a:ln>
          <a:effectLst>
            <a:softEdge rad="112500"/>
          </a:effectLst>
        </p:spPr>
      </p:pic>
      <p:pic>
        <p:nvPicPr>
          <p:cNvPr id="23557" name="Picture 5" descr="https://i.pinimg.com/736x/c8/ed/4d/c8ed4d96314735d97ba8f14881d5cbe4.jpg"/>
          <p:cNvPicPr>
            <a:picLocks noChangeAspect="1" noChangeArrowheads="1"/>
          </p:cNvPicPr>
          <p:nvPr/>
        </p:nvPicPr>
        <p:blipFill>
          <a:blip r:embed="rId3" cstate="print"/>
          <a:srcRect/>
          <a:stretch>
            <a:fillRect/>
          </a:stretch>
        </p:blipFill>
        <p:spPr bwMode="auto">
          <a:xfrm>
            <a:off x="2428868" y="4500530"/>
            <a:ext cx="4039176" cy="4643470"/>
          </a:xfrm>
          <a:prstGeom prst="rect">
            <a:avLst/>
          </a:prstGeom>
          <a:ln>
            <a:noFill/>
          </a:ln>
          <a:effectLst>
            <a:softEdge rad="112500"/>
          </a:effectLst>
        </p:spPr>
      </p:pic>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38</TotalTime>
  <Words>1093</Words>
  <Application>Microsoft Office PowerPoint</Application>
  <PresentationFormat>Экран (4:3)</PresentationFormat>
  <Paragraphs>62</Paragraphs>
  <Slides>13</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13</vt:i4>
      </vt:variant>
    </vt:vector>
  </HeadingPairs>
  <TitlesOfParts>
    <vt:vector size="14" baseType="lpstr">
      <vt:lpstr>Тема Office</vt:lpstr>
      <vt:lpstr>Слайд 1</vt:lpstr>
      <vt:lpstr>Слайд 2</vt:lpstr>
      <vt:lpstr>Слайд 3</vt:lpstr>
      <vt:lpstr>Слайд 4</vt:lpstr>
      <vt:lpstr>Слайд 5</vt:lpstr>
      <vt:lpstr>Слайд 6</vt:lpstr>
      <vt:lpstr>Слайд 7</vt:lpstr>
      <vt:lpstr>Слайд 8</vt:lpstr>
      <vt:lpstr>Слайд 9</vt:lpstr>
      <vt:lpstr>Слайд 10</vt:lpstr>
      <vt:lpstr>Слайд 11</vt:lpstr>
      <vt:lpstr>Слайд 12</vt:lpstr>
      <vt:lpstr>Слайд 13</vt:lpstr>
    </vt:vector>
  </TitlesOfParts>
  <Company>HP</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77076622184</dc:creator>
  <cp:lastModifiedBy>77076622184</cp:lastModifiedBy>
  <cp:revision>2</cp:revision>
  <dcterms:created xsi:type="dcterms:W3CDTF">2019-11-27T08:27:29Z</dcterms:created>
  <dcterms:modified xsi:type="dcterms:W3CDTF">2019-11-27T09:06:06Z</dcterms:modified>
</cp:coreProperties>
</file>